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  <p:sldId id="276" r:id="rId42"/>
    <p:sldId id="277" r:id="rId4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dec Pro ExtraBold" charset="1" panose="00000700000000000000"/>
      <p:regular r:id="rId10"/>
    </p:embeddedFont>
    <p:embeddedFont>
      <p:font typeface="Codec Pro ExtraBold Bold" charset="1" panose="00000900000000000000"/>
      <p:regular r:id="rId11"/>
    </p:embeddedFont>
    <p:embeddedFont>
      <p:font typeface="Canva Sans 2" charset="1" panose="020B0503030501040103"/>
      <p:regular r:id="rId12"/>
    </p:embeddedFont>
    <p:embeddedFont>
      <p:font typeface="Canva Sans 2 Bold" charset="1" panose="020B0803030501040103"/>
      <p:regular r:id="rId13"/>
    </p:embeddedFont>
    <p:embeddedFont>
      <p:font typeface="Canva Sans 2 Italics" charset="1" panose="020B0503030501040103"/>
      <p:regular r:id="rId14"/>
    </p:embeddedFont>
    <p:embeddedFont>
      <p:font typeface="Canva Sans 2 Bold Italics" charset="1" panose="020B0803030501040103"/>
      <p:regular r:id="rId15"/>
    </p:embeddedFont>
    <p:embeddedFont>
      <p:font typeface="Canva Sans 1" charset="1" panose="020B0503030501040103"/>
      <p:regular r:id="rId16"/>
    </p:embeddedFont>
    <p:embeddedFont>
      <p:font typeface="Canva Sans 1 Bold" charset="1" panose="020B0803030501040103"/>
      <p:regular r:id="rId17"/>
    </p:embeddedFont>
    <p:embeddedFont>
      <p:font typeface="Canva Sans 1 Italics" charset="1" panose="020B0503030501040103"/>
      <p:regular r:id="rId18"/>
    </p:embeddedFont>
    <p:embeddedFont>
      <p:font typeface="Canva Sans 1 Bold Italics" charset="1" panose="020B0803030501040103"/>
      <p:regular r:id="rId19"/>
    </p:embeddedFont>
    <p:embeddedFont>
      <p:font typeface="Canva Sans 1 Medium" charset="1" panose="020B0603030501040103"/>
      <p:regular r:id="rId20"/>
    </p:embeddedFont>
    <p:embeddedFont>
      <p:font typeface="Canva Sans 1 Medium Italics" charset="1" panose="020B06030305010401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34" Target="slides/slide13.xml" Type="http://schemas.openxmlformats.org/officeDocument/2006/relationships/slide"/><Relationship Id="rId35" Target="slides/slide14.xml" Type="http://schemas.openxmlformats.org/officeDocument/2006/relationships/slide"/><Relationship Id="rId36" Target="slides/slide15.xml" Type="http://schemas.openxmlformats.org/officeDocument/2006/relationships/slide"/><Relationship Id="rId37" Target="slides/slide16.xml" Type="http://schemas.openxmlformats.org/officeDocument/2006/relationships/slide"/><Relationship Id="rId38" Target="slides/slide17.xml" Type="http://schemas.openxmlformats.org/officeDocument/2006/relationships/slide"/><Relationship Id="rId39" Target="slides/slide18.xml" Type="http://schemas.openxmlformats.org/officeDocument/2006/relationships/slide"/><Relationship Id="rId4" Target="theme/theme1.xml" Type="http://schemas.openxmlformats.org/officeDocument/2006/relationships/theme"/><Relationship Id="rId40" Target="slides/slide19.xml" Type="http://schemas.openxmlformats.org/officeDocument/2006/relationships/slide"/><Relationship Id="rId41" Target="slides/slide20.xml" Type="http://schemas.openxmlformats.org/officeDocument/2006/relationships/slide"/><Relationship Id="rId42" Target="slides/slide21.xml" Type="http://schemas.openxmlformats.org/officeDocument/2006/relationships/slide"/><Relationship Id="rId43" Target="slides/slide22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87100" y="3086100"/>
            <a:ext cx="7200900" cy="7200900"/>
          </a:xfrm>
          <a:custGeom>
            <a:avLst/>
            <a:gdLst/>
            <a:ahLst/>
            <a:cxnLst/>
            <a:rect r="r" b="b" t="t" l="l"/>
            <a:pathLst>
              <a:path h="7200900" w="7200900">
                <a:moveTo>
                  <a:pt x="0" y="0"/>
                </a:moveTo>
                <a:lnTo>
                  <a:pt x="7200900" y="0"/>
                </a:lnTo>
                <a:lnTo>
                  <a:pt x="720090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864" y="1427539"/>
            <a:ext cx="482144" cy="467032"/>
          </a:xfrm>
          <a:custGeom>
            <a:avLst/>
            <a:gdLst/>
            <a:ahLst/>
            <a:cxnLst/>
            <a:rect r="r" b="b" t="t" l="l"/>
            <a:pathLst>
              <a:path h="467032" w="482144">
                <a:moveTo>
                  <a:pt x="0" y="0"/>
                </a:moveTo>
                <a:lnTo>
                  <a:pt x="482145" y="0"/>
                </a:lnTo>
                <a:lnTo>
                  <a:pt x="482145" y="467031"/>
                </a:lnTo>
                <a:lnTo>
                  <a:pt x="0" y="4670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682761">
            <a:off x="-1383321" y="-185949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1948181"/>
            <a:ext cx="11320623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4AAD"/>
                </a:solidFill>
                <a:latin typeface="Canva Sans 1 Bold"/>
              </a:rPr>
              <a:t>SELENIUM TESTING &amp; DOCKER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48386" y="6468239"/>
            <a:ext cx="8371962" cy="720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84"/>
              </a:lnSpc>
            </a:pPr>
            <a:r>
              <a:rPr lang="en-US" sz="4274">
                <a:solidFill>
                  <a:srgbClr val="004AAD"/>
                </a:solidFill>
                <a:latin typeface="Canva Sans 1 Bold"/>
              </a:rPr>
              <a:t>By: Tannu Khandelwal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71735" y="8388065"/>
            <a:ext cx="5720091" cy="71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77"/>
              </a:lnSpc>
            </a:pPr>
            <a:r>
              <a:rPr lang="en-US" sz="4198">
                <a:solidFill>
                  <a:srgbClr val="004AAD"/>
                </a:solidFill>
                <a:latin typeface="Canva Sans 1 Bold"/>
              </a:rPr>
              <a:t>Trainer: Sachin Vasav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71735" y="7438187"/>
            <a:ext cx="4026145" cy="702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55"/>
              </a:lnSpc>
            </a:pPr>
            <a:r>
              <a:rPr lang="en-US" sz="4111">
                <a:solidFill>
                  <a:srgbClr val="004AAD"/>
                </a:solidFill>
                <a:latin typeface="Canva Sans 1 Bold"/>
              </a:rPr>
              <a:t>Id: 201329</a:t>
            </a:r>
          </a:p>
        </p:txBody>
      </p:sp>
      <p:sp>
        <p:nvSpPr>
          <p:cNvPr name="AutoShape 9" id="9"/>
          <p:cNvSpPr/>
          <p:nvPr/>
        </p:nvSpPr>
        <p:spPr>
          <a:xfrm>
            <a:off x="2651760" y="5609276"/>
            <a:ext cx="6492240" cy="0"/>
          </a:xfrm>
          <a:prstGeom prst="line">
            <a:avLst/>
          </a:prstGeom>
          <a:ln cap="flat" w="8572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7845375" y="4916662"/>
            <a:ext cx="2597249" cy="406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4"/>
              </a:lnSpc>
              <a:spcBef>
                <a:spcPct val="0"/>
              </a:spcBef>
            </a:pPr>
            <a:r>
              <a:rPr lang="en-US" sz="2388" spc="23">
                <a:solidFill>
                  <a:srgbClr val="004AAD"/>
                </a:solidFill>
                <a:latin typeface="Canva Sans 1"/>
              </a:rPr>
              <a:t>annu_Khandelwal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49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89607" y="680697"/>
            <a:ext cx="14210364" cy="7993330"/>
          </a:xfrm>
          <a:custGeom>
            <a:avLst/>
            <a:gdLst/>
            <a:ahLst/>
            <a:cxnLst/>
            <a:rect r="r" b="b" t="t" l="l"/>
            <a:pathLst>
              <a:path h="7993330" w="14210364">
                <a:moveTo>
                  <a:pt x="0" y="0"/>
                </a:moveTo>
                <a:lnTo>
                  <a:pt x="14210363" y="0"/>
                </a:lnTo>
                <a:lnTo>
                  <a:pt x="14210363" y="7993329"/>
                </a:lnTo>
                <a:lnTo>
                  <a:pt x="0" y="79933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614742" y="9201150"/>
            <a:ext cx="4440262" cy="528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1"/>
              </a:lnSpc>
              <a:spcBef>
                <a:spcPct val="0"/>
              </a:spcBef>
            </a:pPr>
            <a:r>
              <a:rPr lang="en-US" sz="3129" spc="31">
                <a:solidFill>
                  <a:srgbClr val="FEFFFF"/>
                </a:solidFill>
                <a:latin typeface="Canva Sans 1"/>
              </a:rPr>
              <a:t> We are on Home Page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49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15389" y="1358656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17781" y="9201150"/>
            <a:ext cx="9954364" cy="513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0"/>
              </a:lnSpc>
              <a:spcBef>
                <a:spcPct val="0"/>
              </a:spcBef>
            </a:pPr>
            <a:r>
              <a:rPr lang="en-US" sz="3028" spc="30">
                <a:solidFill>
                  <a:srgbClr val="FEFFFF"/>
                </a:solidFill>
                <a:latin typeface="Canva Sans 1"/>
              </a:rPr>
              <a:t>Output of </a:t>
            </a:r>
            <a:r>
              <a:rPr lang="en-US" sz="3028" spc="30">
                <a:solidFill>
                  <a:srgbClr val="FEFFFF"/>
                </a:solidFill>
                <a:latin typeface="Canva Sans 1"/>
              </a:rPr>
              <a:t>Click Operation on New Repository Button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49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32804" y="1028700"/>
            <a:ext cx="14043811" cy="7899644"/>
          </a:xfrm>
          <a:custGeom>
            <a:avLst/>
            <a:gdLst/>
            <a:ahLst/>
            <a:cxnLst/>
            <a:rect r="r" b="b" t="t" l="l"/>
            <a:pathLst>
              <a:path h="7899644" w="14043811">
                <a:moveTo>
                  <a:pt x="0" y="0"/>
                </a:moveTo>
                <a:lnTo>
                  <a:pt x="14043811" y="0"/>
                </a:lnTo>
                <a:lnTo>
                  <a:pt x="14043811" y="7899644"/>
                </a:lnTo>
                <a:lnTo>
                  <a:pt x="0" y="78996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20759" y="9201150"/>
            <a:ext cx="9758053" cy="584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8"/>
              </a:lnSpc>
              <a:spcBef>
                <a:spcPct val="0"/>
              </a:spcBef>
            </a:pPr>
            <a:r>
              <a:rPr lang="en-US" sz="3499" spc="34">
                <a:solidFill>
                  <a:srgbClr val="FEFFFF"/>
                </a:solidFill>
                <a:latin typeface="Canva Sans 1"/>
              </a:rPr>
              <a:t>Click Operation on Create Repository Button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49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47137" y="1303646"/>
            <a:ext cx="14593726" cy="8208971"/>
          </a:xfrm>
          <a:custGeom>
            <a:avLst/>
            <a:gdLst/>
            <a:ahLst/>
            <a:cxnLst/>
            <a:rect r="r" b="b" t="t" l="l"/>
            <a:pathLst>
              <a:path h="8208971" w="14593726">
                <a:moveTo>
                  <a:pt x="0" y="0"/>
                </a:moveTo>
                <a:lnTo>
                  <a:pt x="14593726" y="0"/>
                </a:lnTo>
                <a:lnTo>
                  <a:pt x="14593726" y="8208971"/>
                </a:lnTo>
                <a:lnTo>
                  <a:pt x="0" y="8208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3214" y="90417"/>
            <a:ext cx="3221529" cy="1020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71"/>
              </a:lnSpc>
              <a:spcBef>
                <a:spcPct val="0"/>
              </a:spcBef>
            </a:pPr>
            <a:r>
              <a:rPr lang="en-US" sz="5979" spc="59" strike="noStrike" u="none">
                <a:solidFill>
                  <a:srgbClr val="FEFFFF"/>
                </a:solidFill>
                <a:latin typeface="Canva Sans 1 Bold"/>
              </a:rPr>
              <a:t>DOCKER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034980" y="9705188"/>
            <a:ext cx="4677271" cy="398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1"/>
              </a:lnSpc>
              <a:spcBef>
                <a:spcPct val="0"/>
              </a:spcBef>
            </a:pPr>
            <a:r>
              <a:rPr lang="en-US" sz="2322" spc="23">
                <a:solidFill>
                  <a:srgbClr val="FEFFFF"/>
                </a:solidFill>
                <a:latin typeface="Canva Sans 1"/>
              </a:rPr>
              <a:t>Code for Application properties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49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38450" y="1028700"/>
            <a:ext cx="14411101" cy="8106244"/>
          </a:xfrm>
          <a:custGeom>
            <a:avLst/>
            <a:gdLst/>
            <a:ahLst/>
            <a:cxnLst/>
            <a:rect r="r" b="b" t="t" l="l"/>
            <a:pathLst>
              <a:path h="8106244" w="14411101">
                <a:moveTo>
                  <a:pt x="0" y="0"/>
                </a:moveTo>
                <a:lnTo>
                  <a:pt x="14411100" y="0"/>
                </a:lnTo>
                <a:lnTo>
                  <a:pt x="14411100" y="8106244"/>
                </a:lnTo>
                <a:lnTo>
                  <a:pt x="0" y="810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033243" y="9473135"/>
            <a:ext cx="5865803" cy="538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spc="31">
                <a:solidFill>
                  <a:srgbClr val="FDFBFB"/>
                </a:solidFill>
                <a:latin typeface="Canva Sans 1"/>
              </a:rPr>
              <a:t> Code for Docker Application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49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87458" y="1028700"/>
            <a:ext cx="14220929" cy="7999272"/>
          </a:xfrm>
          <a:custGeom>
            <a:avLst/>
            <a:gdLst/>
            <a:ahLst/>
            <a:cxnLst/>
            <a:rect r="r" b="b" t="t" l="l"/>
            <a:pathLst>
              <a:path h="7999272" w="14220929">
                <a:moveTo>
                  <a:pt x="0" y="0"/>
                </a:moveTo>
                <a:lnTo>
                  <a:pt x="14220929" y="0"/>
                </a:lnTo>
                <a:lnTo>
                  <a:pt x="14220929" y="7999272"/>
                </a:lnTo>
                <a:lnTo>
                  <a:pt x="0" y="7999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077742" y="9201150"/>
            <a:ext cx="3040360" cy="505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0"/>
              </a:lnSpc>
              <a:spcBef>
                <a:spcPct val="0"/>
              </a:spcBef>
            </a:pPr>
            <a:r>
              <a:rPr lang="en-US" sz="2986" spc="29">
                <a:solidFill>
                  <a:srgbClr val="FDFBFB"/>
                </a:solidFill>
                <a:latin typeface="Canva Sans 1"/>
              </a:rPr>
              <a:t>Code for Docker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49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83360" y="818232"/>
            <a:ext cx="14521280" cy="8168220"/>
          </a:xfrm>
          <a:custGeom>
            <a:avLst/>
            <a:gdLst/>
            <a:ahLst/>
            <a:cxnLst/>
            <a:rect r="r" b="b" t="t" l="l"/>
            <a:pathLst>
              <a:path h="8168220" w="14521280">
                <a:moveTo>
                  <a:pt x="0" y="0"/>
                </a:moveTo>
                <a:lnTo>
                  <a:pt x="14521280" y="0"/>
                </a:lnTo>
                <a:lnTo>
                  <a:pt x="14521280" y="8168220"/>
                </a:lnTo>
                <a:lnTo>
                  <a:pt x="0" y="8168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812286" y="9210675"/>
            <a:ext cx="3615914" cy="47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0"/>
              </a:lnSpc>
              <a:spcBef>
                <a:spcPct val="0"/>
              </a:spcBef>
            </a:pPr>
            <a:r>
              <a:rPr lang="en-US" sz="2843" spc="28">
                <a:solidFill>
                  <a:srgbClr val="FDFBFB"/>
                </a:solidFill>
                <a:latin typeface="Canva Sans 1"/>
              </a:rPr>
              <a:t>Code for Docker File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49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24111" y="1028700"/>
            <a:ext cx="14439777" cy="8122375"/>
          </a:xfrm>
          <a:custGeom>
            <a:avLst/>
            <a:gdLst/>
            <a:ahLst/>
            <a:cxnLst/>
            <a:rect r="r" b="b" t="t" l="l"/>
            <a:pathLst>
              <a:path h="8122375" w="14439777">
                <a:moveTo>
                  <a:pt x="0" y="0"/>
                </a:moveTo>
                <a:lnTo>
                  <a:pt x="14439778" y="0"/>
                </a:lnTo>
                <a:lnTo>
                  <a:pt x="14439778" y="8122375"/>
                </a:lnTo>
                <a:lnTo>
                  <a:pt x="0" y="81223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12290" y="9450871"/>
            <a:ext cx="4519392" cy="449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9"/>
              </a:lnSpc>
              <a:spcBef>
                <a:spcPct val="0"/>
              </a:spcBef>
            </a:pPr>
            <a:r>
              <a:rPr lang="en-US" sz="2642" spc="26">
                <a:solidFill>
                  <a:srgbClr val="FDFBFB"/>
                </a:solidFill>
                <a:latin typeface="Canva Sans 1"/>
              </a:rPr>
              <a:t>Dependencies for Pom.xml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75376" y="5431056"/>
            <a:ext cx="12295876" cy="10509296"/>
          </a:xfrm>
          <a:custGeom>
            <a:avLst/>
            <a:gdLst/>
            <a:ahLst/>
            <a:cxnLst/>
            <a:rect r="r" b="b" t="t" l="l"/>
            <a:pathLst>
              <a:path h="10509296" w="12295876">
                <a:moveTo>
                  <a:pt x="0" y="0"/>
                </a:moveTo>
                <a:lnTo>
                  <a:pt x="12295876" y="0"/>
                </a:lnTo>
                <a:lnTo>
                  <a:pt x="12295876" y="10509295"/>
                </a:lnTo>
                <a:lnTo>
                  <a:pt x="0" y="105092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22431"/>
            <a:ext cx="16448518" cy="8842138"/>
          </a:xfrm>
          <a:custGeom>
            <a:avLst/>
            <a:gdLst/>
            <a:ahLst/>
            <a:cxnLst/>
            <a:rect r="r" b="b" t="t" l="l"/>
            <a:pathLst>
              <a:path h="8842138" w="16448518">
                <a:moveTo>
                  <a:pt x="0" y="0"/>
                </a:moveTo>
                <a:lnTo>
                  <a:pt x="16448518" y="0"/>
                </a:lnTo>
                <a:lnTo>
                  <a:pt x="16448518" y="8842138"/>
                </a:lnTo>
                <a:lnTo>
                  <a:pt x="0" y="88421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482" t="-14025" r="-24503" b="-25128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677539" y="1679875"/>
            <a:ext cx="12295876" cy="10509296"/>
          </a:xfrm>
          <a:custGeom>
            <a:avLst/>
            <a:gdLst/>
            <a:ahLst/>
            <a:cxnLst/>
            <a:rect r="r" b="b" t="t" l="l"/>
            <a:pathLst>
              <a:path h="10509296" w="12295876">
                <a:moveTo>
                  <a:pt x="0" y="0"/>
                </a:moveTo>
                <a:lnTo>
                  <a:pt x="12295875" y="0"/>
                </a:lnTo>
                <a:lnTo>
                  <a:pt x="12295875" y="10509295"/>
                </a:lnTo>
                <a:lnTo>
                  <a:pt x="0" y="105092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0706" y="740373"/>
            <a:ext cx="16286588" cy="8806255"/>
          </a:xfrm>
          <a:custGeom>
            <a:avLst/>
            <a:gdLst/>
            <a:ahLst/>
            <a:cxnLst/>
            <a:rect r="r" b="b" t="t" l="l"/>
            <a:pathLst>
              <a:path h="8806255" w="16286588">
                <a:moveTo>
                  <a:pt x="0" y="0"/>
                </a:moveTo>
                <a:lnTo>
                  <a:pt x="16286588" y="0"/>
                </a:lnTo>
                <a:lnTo>
                  <a:pt x="16286588" y="8806254"/>
                </a:lnTo>
                <a:lnTo>
                  <a:pt x="0" y="88062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796" t="-14524" r="-24189" b="-2382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33062" y="2868693"/>
            <a:ext cx="6559375" cy="4717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06335" indent="-353167" lvl="1">
              <a:lnSpc>
                <a:spcPts val="5332"/>
              </a:lnSpc>
              <a:buFont typeface="Arial"/>
              <a:buChar char="•"/>
            </a:pPr>
            <a:r>
              <a:rPr lang="en-US" sz="3271" spc="19">
                <a:solidFill>
                  <a:srgbClr val="231F20"/>
                </a:solidFill>
                <a:latin typeface="Canva Sans 2"/>
              </a:rPr>
              <a:t>Introduction of Selenium</a:t>
            </a:r>
          </a:p>
          <a:p>
            <a:pPr marL="706335" indent="-353167" lvl="1">
              <a:lnSpc>
                <a:spcPts val="5332"/>
              </a:lnSpc>
              <a:buFont typeface="Arial"/>
              <a:buChar char="•"/>
            </a:pPr>
            <a:r>
              <a:rPr lang="en-US" sz="3271" spc="19">
                <a:solidFill>
                  <a:srgbClr val="231F20"/>
                </a:solidFill>
                <a:latin typeface="Canva Sans 2"/>
              </a:rPr>
              <a:t>Components of Selenium</a:t>
            </a:r>
          </a:p>
          <a:p>
            <a:pPr marL="706335" indent="-353167" lvl="1">
              <a:lnSpc>
                <a:spcPts val="5332"/>
              </a:lnSpc>
              <a:buFont typeface="Arial"/>
              <a:buChar char="•"/>
            </a:pPr>
            <a:r>
              <a:rPr lang="en-US" sz="3271" spc="19">
                <a:solidFill>
                  <a:srgbClr val="231F20"/>
                </a:solidFill>
                <a:latin typeface="Canva Sans 2"/>
              </a:rPr>
              <a:t>Introduction of Docker</a:t>
            </a:r>
          </a:p>
          <a:p>
            <a:pPr marL="706335" indent="-353167" lvl="1">
              <a:lnSpc>
                <a:spcPts val="5332"/>
              </a:lnSpc>
              <a:buFont typeface="Arial"/>
              <a:buChar char="•"/>
            </a:pPr>
            <a:r>
              <a:rPr lang="en-US" sz="3271" spc="19">
                <a:solidFill>
                  <a:srgbClr val="231F20"/>
                </a:solidFill>
                <a:latin typeface="Canva Sans 2"/>
              </a:rPr>
              <a:t>Our Project</a:t>
            </a:r>
          </a:p>
          <a:p>
            <a:pPr marL="706335" indent="-353167" lvl="1">
              <a:lnSpc>
                <a:spcPts val="5332"/>
              </a:lnSpc>
              <a:buFont typeface="Arial"/>
              <a:buChar char="•"/>
            </a:pPr>
            <a:r>
              <a:rPr lang="en-US" sz="3271" spc="19">
                <a:solidFill>
                  <a:srgbClr val="231F20"/>
                </a:solidFill>
                <a:latin typeface="Canva Sans 2"/>
              </a:rPr>
              <a:t>Selenium Testing</a:t>
            </a:r>
          </a:p>
          <a:p>
            <a:pPr marL="706335" indent="-353167" lvl="1">
              <a:lnSpc>
                <a:spcPts val="5332"/>
              </a:lnSpc>
              <a:buFont typeface="Arial"/>
              <a:buChar char="•"/>
            </a:pPr>
            <a:r>
              <a:rPr lang="en-US" sz="3271" spc="19">
                <a:solidFill>
                  <a:srgbClr val="231F20"/>
                </a:solidFill>
                <a:latin typeface="Canva Sans 2"/>
              </a:rPr>
              <a:t>Docker</a:t>
            </a:r>
          </a:p>
          <a:p>
            <a:pPr algn="l">
              <a:lnSpc>
                <a:spcPts val="5332"/>
              </a:lnSpc>
              <a:spcBef>
                <a:spcPct val="0"/>
              </a:spcBef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2033062" y="1894618"/>
            <a:ext cx="4122555" cy="864127"/>
            <a:chOff x="0" y="0"/>
            <a:chExt cx="1085776" cy="2275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85776" cy="227589"/>
            </a:xfrm>
            <a:custGeom>
              <a:avLst/>
              <a:gdLst/>
              <a:ahLst/>
              <a:cxnLst/>
              <a:rect r="r" b="b" t="t" l="l"/>
              <a:pathLst>
                <a:path h="227589" w="1085776">
                  <a:moveTo>
                    <a:pt x="46949" y="0"/>
                  </a:moveTo>
                  <a:lnTo>
                    <a:pt x="1038827" y="0"/>
                  </a:lnTo>
                  <a:cubicBezTo>
                    <a:pt x="1051279" y="0"/>
                    <a:pt x="1063220" y="4946"/>
                    <a:pt x="1072025" y="13751"/>
                  </a:cubicBezTo>
                  <a:cubicBezTo>
                    <a:pt x="1080830" y="22555"/>
                    <a:pt x="1085776" y="34497"/>
                    <a:pt x="1085776" y="46949"/>
                  </a:cubicBezTo>
                  <a:lnTo>
                    <a:pt x="1085776" y="180641"/>
                  </a:lnTo>
                  <a:cubicBezTo>
                    <a:pt x="1085776" y="193092"/>
                    <a:pt x="1080830" y="205034"/>
                    <a:pt x="1072025" y="213838"/>
                  </a:cubicBezTo>
                  <a:cubicBezTo>
                    <a:pt x="1063220" y="222643"/>
                    <a:pt x="1051279" y="227589"/>
                    <a:pt x="1038827" y="227589"/>
                  </a:cubicBezTo>
                  <a:lnTo>
                    <a:pt x="46949" y="227589"/>
                  </a:lnTo>
                  <a:cubicBezTo>
                    <a:pt x="34497" y="227589"/>
                    <a:pt x="22555" y="222643"/>
                    <a:pt x="13751" y="213838"/>
                  </a:cubicBezTo>
                  <a:cubicBezTo>
                    <a:pt x="4946" y="205034"/>
                    <a:pt x="0" y="193092"/>
                    <a:pt x="0" y="180641"/>
                  </a:cubicBezTo>
                  <a:lnTo>
                    <a:pt x="0" y="46949"/>
                  </a:lnTo>
                  <a:cubicBezTo>
                    <a:pt x="0" y="34497"/>
                    <a:pt x="4946" y="22555"/>
                    <a:pt x="13751" y="13751"/>
                  </a:cubicBezTo>
                  <a:cubicBezTo>
                    <a:pt x="22555" y="4946"/>
                    <a:pt x="34497" y="0"/>
                    <a:pt x="46949" y="0"/>
                  </a:cubicBezTo>
                  <a:close/>
                </a:path>
              </a:pathLst>
            </a:custGeom>
            <a:solidFill>
              <a:srgbClr val="004AAD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34"/>
                </a:lnSpc>
                <a:spcBef>
                  <a:spcPct val="0"/>
                </a:spcBef>
              </a:pPr>
              <a:r>
                <a:rPr lang="en-US" sz="4010" spc="862">
                  <a:solidFill>
                    <a:srgbClr val="FFFFFF"/>
                  </a:solidFill>
                  <a:latin typeface="Canva Sans 2"/>
                </a:rPr>
                <a:t>AGENDA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275376" y="5431056"/>
            <a:ext cx="12295876" cy="10509296"/>
          </a:xfrm>
          <a:custGeom>
            <a:avLst/>
            <a:gdLst/>
            <a:ahLst/>
            <a:cxnLst/>
            <a:rect r="r" b="b" t="t" l="l"/>
            <a:pathLst>
              <a:path h="10509296" w="12295876">
                <a:moveTo>
                  <a:pt x="0" y="0"/>
                </a:moveTo>
                <a:lnTo>
                  <a:pt x="12295876" y="0"/>
                </a:lnTo>
                <a:lnTo>
                  <a:pt x="12295876" y="10509295"/>
                </a:lnTo>
                <a:lnTo>
                  <a:pt x="0" y="105092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121754">
            <a:off x="14196449" y="953069"/>
            <a:ext cx="1286811" cy="1099839"/>
          </a:xfrm>
          <a:custGeom>
            <a:avLst/>
            <a:gdLst/>
            <a:ahLst/>
            <a:cxnLst/>
            <a:rect r="r" b="b" t="t" l="l"/>
            <a:pathLst>
              <a:path h="1099839" w="1286811">
                <a:moveTo>
                  <a:pt x="0" y="0"/>
                </a:moveTo>
                <a:lnTo>
                  <a:pt x="1286812" y="0"/>
                </a:lnTo>
                <a:lnTo>
                  <a:pt x="1286812" y="1099839"/>
                </a:lnTo>
                <a:lnTo>
                  <a:pt x="0" y="10998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49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59948" y="539104"/>
            <a:ext cx="15126510" cy="8508662"/>
          </a:xfrm>
          <a:custGeom>
            <a:avLst/>
            <a:gdLst/>
            <a:ahLst/>
            <a:cxnLst/>
            <a:rect r="r" b="b" t="t" l="l"/>
            <a:pathLst>
              <a:path h="8508662" w="15126510">
                <a:moveTo>
                  <a:pt x="0" y="0"/>
                </a:moveTo>
                <a:lnTo>
                  <a:pt x="15126510" y="0"/>
                </a:lnTo>
                <a:lnTo>
                  <a:pt x="15126510" y="8508661"/>
                </a:lnTo>
                <a:lnTo>
                  <a:pt x="0" y="85086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52206" y="9382363"/>
            <a:ext cx="5325317" cy="588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7"/>
              </a:lnSpc>
              <a:spcBef>
                <a:spcPct val="0"/>
              </a:spcBef>
            </a:pPr>
            <a:r>
              <a:rPr lang="en-US" sz="3433" spc="34">
                <a:solidFill>
                  <a:srgbClr val="FDFBFB"/>
                </a:solidFill>
                <a:latin typeface="Canva Sans 1"/>
              </a:rPr>
              <a:t>Output Screen of Docker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49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2044" y="705802"/>
            <a:ext cx="14843911" cy="8349700"/>
          </a:xfrm>
          <a:custGeom>
            <a:avLst/>
            <a:gdLst/>
            <a:ahLst/>
            <a:cxnLst/>
            <a:rect r="r" b="b" t="t" l="l"/>
            <a:pathLst>
              <a:path h="8349700" w="14843911">
                <a:moveTo>
                  <a:pt x="0" y="0"/>
                </a:moveTo>
                <a:lnTo>
                  <a:pt x="14843912" y="0"/>
                </a:lnTo>
                <a:lnTo>
                  <a:pt x="14843912" y="8349700"/>
                </a:lnTo>
                <a:lnTo>
                  <a:pt x="0" y="8349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93216" y="9423678"/>
            <a:ext cx="11701567" cy="52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2"/>
              </a:lnSpc>
              <a:spcBef>
                <a:spcPct val="0"/>
              </a:spcBef>
            </a:pPr>
            <a:r>
              <a:rPr lang="en-US" sz="3051" spc="30">
                <a:solidFill>
                  <a:srgbClr val="FEFFFF"/>
                </a:solidFill>
                <a:latin typeface="Canva Sans 1"/>
              </a:rPr>
              <a:t>output Screen after searching on local host for get command 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58345" y="1569227"/>
            <a:ext cx="6029655" cy="12059310"/>
          </a:xfrm>
          <a:custGeom>
            <a:avLst/>
            <a:gdLst/>
            <a:ahLst/>
            <a:cxnLst/>
            <a:rect r="r" b="b" t="t" l="l"/>
            <a:pathLst>
              <a:path h="12059310" w="6029655">
                <a:moveTo>
                  <a:pt x="0" y="0"/>
                </a:moveTo>
                <a:lnTo>
                  <a:pt x="6029655" y="0"/>
                </a:lnTo>
                <a:lnTo>
                  <a:pt x="6029655" y="12059310"/>
                </a:lnTo>
                <a:lnTo>
                  <a:pt x="0" y="120593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062443" y="7598882"/>
            <a:ext cx="5376236" cy="5376236"/>
          </a:xfrm>
          <a:custGeom>
            <a:avLst/>
            <a:gdLst/>
            <a:ahLst/>
            <a:cxnLst/>
            <a:rect r="r" b="b" t="t" l="l"/>
            <a:pathLst>
              <a:path h="5376236" w="5376236">
                <a:moveTo>
                  <a:pt x="0" y="0"/>
                </a:moveTo>
                <a:lnTo>
                  <a:pt x="5376236" y="0"/>
                </a:lnTo>
                <a:lnTo>
                  <a:pt x="5376236" y="5376236"/>
                </a:lnTo>
                <a:lnTo>
                  <a:pt x="0" y="53762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53608" y="1886230"/>
            <a:ext cx="9104737" cy="5555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400"/>
              </a:lnSpc>
            </a:pPr>
            <a:r>
              <a:rPr lang="en-US" sz="19429" spc="408">
                <a:solidFill>
                  <a:srgbClr val="000000"/>
                </a:solidFill>
                <a:latin typeface="Codec Pro ExtraBold"/>
              </a:rPr>
              <a:t>THANK</a:t>
            </a:r>
          </a:p>
          <a:p>
            <a:pPr>
              <a:lnSpc>
                <a:spcPts val="20400"/>
              </a:lnSpc>
            </a:pPr>
            <a:r>
              <a:rPr lang="en-US" sz="19429" spc="408">
                <a:solidFill>
                  <a:srgbClr val="000000"/>
                </a:solidFill>
                <a:latin typeface="Codec Pro ExtraBold"/>
              </a:rPr>
              <a:t>YOU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1163607"/>
            <a:ext cx="934283" cy="1815744"/>
          </a:xfrm>
          <a:custGeom>
            <a:avLst/>
            <a:gdLst/>
            <a:ahLst/>
            <a:cxnLst/>
            <a:rect r="r" b="b" t="t" l="l"/>
            <a:pathLst>
              <a:path h="1815744" w="934283">
                <a:moveTo>
                  <a:pt x="0" y="0"/>
                </a:moveTo>
                <a:lnTo>
                  <a:pt x="934283" y="0"/>
                </a:lnTo>
                <a:lnTo>
                  <a:pt x="934283" y="1815744"/>
                </a:lnTo>
                <a:lnTo>
                  <a:pt x="0" y="18157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3606480" y="7558094"/>
            <a:ext cx="3606480" cy="844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2"/>
              </a:lnSpc>
            </a:pPr>
            <a:r>
              <a:rPr lang="en-US" sz="2394">
                <a:solidFill>
                  <a:srgbClr val="000000"/>
                </a:solidFill>
                <a:latin typeface="Canva Sans 2"/>
              </a:rPr>
              <a:t>Calle Cualquiera 123, Cualquier Lugar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6399378" y="-227355"/>
            <a:ext cx="2512109" cy="2512109"/>
          </a:xfrm>
          <a:custGeom>
            <a:avLst/>
            <a:gdLst/>
            <a:ahLst/>
            <a:cxnLst/>
            <a:rect r="r" b="b" t="t" l="l"/>
            <a:pathLst>
              <a:path h="2512109" w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2295000"/>
            <a:ext cx="7803772" cy="7128706"/>
          </a:xfrm>
          <a:custGeom>
            <a:avLst/>
            <a:gdLst/>
            <a:ahLst/>
            <a:cxnLst/>
            <a:rect r="r" b="b" t="t" l="l"/>
            <a:pathLst>
              <a:path h="7128706" w="7803772">
                <a:moveTo>
                  <a:pt x="0" y="0"/>
                </a:moveTo>
                <a:lnTo>
                  <a:pt x="7803772" y="0"/>
                </a:lnTo>
                <a:lnTo>
                  <a:pt x="7803772" y="7128706"/>
                </a:lnTo>
                <a:lnTo>
                  <a:pt x="0" y="71287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857250"/>
            <a:ext cx="16399378" cy="1221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24"/>
              </a:lnSpc>
              <a:spcBef>
                <a:spcPct val="0"/>
              </a:spcBef>
            </a:pPr>
            <a:r>
              <a:rPr lang="en-US" sz="6973" spc="348">
                <a:solidFill>
                  <a:srgbClr val="004AAD"/>
                </a:solidFill>
                <a:latin typeface="Canva Sans 2 Bold"/>
              </a:rPr>
              <a:t>Introduction of Selenium Testing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228325"/>
            <a:ext cx="8115300" cy="6954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4913" indent="-357457" lvl="1">
              <a:lnSpc>
                <a:spcPts val="4635"/>
              </a:lnSpc>
              <a:buFont typeface="Arial"/>
              <a:buChar char="•"/>
            </a:pPr>
            <a:r>
              <a:rPr lang="en-US" sz="3311" spc="33">
                <a:solidFill>
                  <a:srgbClr val="004AAD"/>
                </a:solidFill>
                <a:latin typeface="Canva Sans 1"/>
              </a:rPr>
              <a:t>Selenium is a free (open-source) automated testing framework. </a:t>
            </a:r>
          </a:p>
          <a:p>
            <a:pPr>
              <a:lnSpc>
                <a:spcPts val="4635"/>
              </a:lnSpc>
            </a:pPr>
          </a:p>
          <a:p>
            <a:pPr marL="714913" indent="-357457" lvl="1">
              <a:lnSpc>
                <a:spcPts val="4635"/>
              </a:lnSpc>
              <a:buFont typeface="Arial"/>
              <a:buChar char="•"/>
            </a:pPr>
            <a:r>
              <a:rPr lang="en-US" sz="3311" spc="33">
                <a:solidFill>
                  <a:srgbClr val="004AAD"/>
                </a:solidFill>
                <a:latin typeface="Canva Sans 1"/>
              </a:rPr>
              <a:t>Used to validate web applications across different browsers and platforms. Multiple programming languages like Java, C#, Python, etc to create Selenium Test Scripts.</a:t>
            </a:r>
          </a:p>
          <a:p>
            <a:pPr>
              <a:lnSpc>
                <a:spcPts val="4635"/>
              </a:lnSpc>
            </a:pPr>
          </a:p>
          <a:p>
            <a:pPr marL="714913" indent="-357457" lvl="1">
              <a:lnSpc>
                <a:spcPts val="4635"/>
              </a:lnSpc>
              <a:buFont typeface="Arial"/>
              <a:buChar char="•"/>
            </a:pPr>
            <a:r>
              <a:rPr lang="en-US" sz="3311" spc="33">
                <a:solidFill>
                  <a:srgbClr val="004AAD"/>
                </a:solidFill>
                <a:latin typeface="Canva Sans 1"/>
              </a:rPr>
              <a:t>Testing done using the Selenium testing tool is usually referred to as Selenium Testing.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940452" cy="10287000"/>
            <a:chOff x="0" y="0"/>
            <a:chExt cx="209131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91312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91312">
                  <a:moveTo>
                    <a:pt x="0" y="0"/>
                  </a:moveTo>
                  <a:lnTo>
                    <a:pt x="2091312" y="0"/>
                  </a:lnTo>
                  <a:lnTo>
                    <a:pt x="209131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497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775891" y="7774891"/>
            <a:ext cx="2512109" cy="2512109"/>
          </a:xfrm>
          <a:custGeom>
            <a:avLst/>
            <a:gdLst/>
            <a:ahLst/>
            <a:cxnLst/>
            <a:rect r="r" b="b" t="t" l="l"/>
            <a:pathLst>
              <a:path h="2512109" w="2512109">
                <a:moveTo>
                  <a:pt x="0" y="0"/>
                </a:moveTo>
                <a:lnTo>
                  <a:pt x="2512109" y="0"/>
                </a:lnTo>
                <a:lnTo>
                  <a:pt x="2512109" y="2512109"/>
                </a:lnTo>
                <a:lnTo>
                  <a:pt x="0" y="25121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1496860"/>
            <a:ext cx="7904091" cy="7293279"/>
          </a:xfrm>
          <a:custGeom>
            <a:avLst/>
            <a:gdLst/>
            <a:ahLst/>
            <a:cxnLst/>
            <a:rect r="r" b="b" t="t" l="l"/>
            <a:pathLst>
              <a:path h="7293279" w="7904091">
                <a:moveTo>
                  <a:pt x="0" y="0"/>
                </a:moveTo>
                <a:lnTo>
                  <a:pt x="7904091" y="0"/>
                </a:lnTo>
                <a:lnTo>
                  <a:pt x="7904091" y="7293280"/>
                </a:lnTo>
                <a:lnTo>
                  <a:pt x="0" y="72932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5016" y="3049657"/>
            <a:ext cx="7399327" cy="665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8799" indent="-239400" lvl="1">
              <a:lnSpc>
                <a:spcPts val="3104"/>
              </a:lnSpc>
              <a:buFont typeface="Arial"/>
              <a:buChar char="•"/>
            </a:pPr>
            <a:r>
              <a:rPr lang="en-US" sz="2217" spc="22">
                <a:solidFill>
                  <a:srgbClr val="FFFFFF"/>
                </a:solidFill>
                <a:latin typeface="Canva Sans 2"/>
              </a:rPr>
              <a:t>Selenium IDE(Integrated Development Environment) : allows for recording, editing and debugging of functional tests.</a:t>
            </a:r>
          </a:p>
          <a:p>
            <a:pPr>
              <a:lnSpc>
                <a:spcPts val="3104"/>
              </a:lnSpc>
            </a:pPr>
          </a:p>
          <a:p>
            <a:pPr marL="478799" indent="-239400" lvl="1">
              <a:lnSpc>
                <a:spcPts val="3104"/>
              </a:lnSpc>
              <a:buFont typeface="Arial"/>
              <a:buChar char="•"/>
            </a:pPr>
            <a:r>
              <a:rPr lang="en-US" sz="2217" spc="22">
                <a:solidFill>
                  <a:srgbClr val="FFFFFF"/>
                </a:solidFill>
                <a:latin typeface="Canva Sans 2"/>
              </a:rPr>
              <a:t>Selenium RC (Remote control) write automated tests for a web application in any programming language, which allows for better integration of Selenium in existing unit test frameworks.</a:t>
            </a:r>
          </a:p>
          <a:p>
            <a:pPr>
              <a:lnSpc>
                <a:spcPts val="3104"/>
              </a:lnSpc>
            </a:pPr>
          </a:p>
          <a:p>
            <a:pPr marL="478799" indent="-239400" lvl="1">
              <a:lnSpc>
                <a:spcPts val="3104"/>
              </a:lnSpc>
              <a:buFont typeface="Arial"/>
              <a:buChar char="•"/>
            </a:pPr>
            <a:r>
              <a:rPr lang="en-US" sz="2217" spc="22">
                <a:solidFill>
                  <a:srgbClr val="FFFFFF"/>
                </a:solidFill>
                <a:latin typeface="Canva Sans 2"/>
              </a:rPr>
              <a:t>Selenium Web Driver : accepts commands and sends them to a browser.</a:t>
            </a:r>
          </a:p>
          <a:p>
            <a:pPr>
              <a:lnSpc>
                <a:spcPts val="3104"/>
              </a:lnSpc>
            </a:pPr>
          </a:p>
          <a:p>
            <a:pPr marL="478799" indent="-239400" lvl="1">
              <a:lnSpc>
                <a:spcPts val="3104"/>
              </a:lnSpc>
              <a:buFont typeface="Arial"/>
              <a:buChar char="•"/>
            </a:pPr>
            <a:r>
              <a:rPr lang="en-US" sz="2217" spc="22">
                <a:solidFill>
                  <a:srgbClr val="FFFFFF"/>
                </a:solidFill>
                <a:latin typeface="Canva Sans 2"/>
              </a:rPr>
              <a:t>Selenium Grid : server that allows tests to use web browser instances running on remote machines. </a:t>
            </a:r>
          </a:p>
          <a:p>
            <a:pPr>
              <a:lnSpc>
                <a:spcPts val="3104"/>
              </a:lnSpc>
            </a:pPr>
          </a:p>
          <a:p>
            <a:pPr marL="0" indent="0" lvl="0">
              <a:lnSpc>
                <a:spcPts val="3104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65016" y="400734"/>
            <a:ext cx="6757376" cy="3366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69"/>
              </a:lnSpc>
            </a:pPr>
            <a:r>
              <a:rPr lang="en-US" sz="4833" spc="241">
                <a:solidFill>
                  <a:srgbClr val="FDFBFB"/>
                </a:solidFill>
                <a:latin typeface="Canva Sans 2 Bold"/>
              </a:rPr>
              <a:t>COMPONENTS OF SELENIUM</a:t>
            </a:r>
          </a:p>
          <a:p>
            <a:pPr>
              <a:lnSpc>
                <a:spcPts val="6669"/>
              </a:lnSpc>
            </a:pPr>
          </a:p>
          <a:p>
            <a:pPr>
              <a:lnSpc>
                <a:spcPts val="666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121685" y="7890070"/>
            <a:ext cx="18288000" cy="2044631"/>
            <a:chOff x="0" y="0"/>
            <a:chExt cx="4816593" cy="5385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38504"/>
            </a:xfrm>
            <a:custGeom>
              <a:avLst/>
              <a:gdLst/>
              <a:ahLst/>
              <a:cxnLst/>
              <a:rect r="r" b="b" t="t" l="l"/>
              <a:pathLst>
                <a:path h="53850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38504"/>
                  </a:lnTo>
                  <a:lnTo>
                    <a:pt x="0" y="53850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38468" y="8912385"/>
            <a:ext cx="2534336" cy="1689557"/>
          </a:xfrm>
          <a:custGeom>
            <a:avLst/>
            <a:gdLst/>
            <a:ahLst/>
            <a:cxnLst/>
            <a:rect r="r" b="b" t="t" l="l"/>
            <a:pathLst>
              <a:path h="1689557" w="2534336">
                <a:moveTo>
                  <a:pt x="0" y="0"/>
                </a:moveTo>
                <a:lnTo>
                  <a:pt x="2534336" y="0"/>
                </a:lnTo>
                <a:lnTo>
                  <a:pt x="2534336" y="1689558"/>
                </a:lnTo>
                <a:lnTo>
                  <a:pt x="0" y="1689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92325" y="206438"/>
            <a:ext cx="6609664" cy="4288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64"/>
              </a:lnSpc>
            </a:pPr>
            <a:r>
              <a:rPr lang="en-US" sz="6133" spc="306">
                <a:solidFill>
                  <a:srgbClr val="274976"/>
                </a:solidFill>
                <a:latin typeface="Canva Sans 2 Bold"/>
              </a:rPr>
              <a:t>INTRODUCTION TO DOCKER</a:t>
            </a:r>
          </a:p>
          <a:p>
            <a:pPr>
              <a:lnSpc>
                <a:spcPts val="8464"/>
              </a:lnSpc>
            </a:pPr>
          </a:p>
          <a:p>
            <a:pPr marL="0" indent="0" lvl="0">
              <a:lnSpc>
                <a:spcPts val="8464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992325" y="2781794"/>
            <a:ext cx="9506111" cy="6130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42847" indent="-271423" lvl="1">
              <a:lnSpc>
                <a:spcPts val="3520"/>
              </a:lnSpc>
              <a:buFont typeface="Arial"/>
              <a:buChar char="•"/>
            </a:pPr>
            <a:r>
              <a:rPr lang="en-US" sz="2514" spc="25">
                <a:solidFill>
                  <a:srgbClr val="000000"/>
                </a:solidFill>
                <a:latin typeface="Canva Sans 1"/>
              </a:rPr>
              <a:t>Docker is a set of platforms as a service (PaaS) products that use the Operating system level virtualization to deliver software in packages called containers.</a:t>
            </a:r>
          </a:p>
          <a:p>
            <a:pPr>
              <a:lnSpc>
                <a:spcPts val="3520"/>
              </a:lnSpc>
            </a:pPr>
          </a:p>
          <a:p>
            <a:pPr marL="542847" indent="-271423" lvl="1">
              <a:lnSpc>
                <a:spcPts val="3520"/>
              </a:lnSpc>
              <a:buFont typeface="Arial"/>
              <a:buChar char="•"/>
            </a:pPr>
            <a:r>
              <a:rPr lang="en-US" sz="2514" spc="25">
                <a:solidFill>
                  <a:srgbClr val="000000"/>
                </a:solidFill>
                <a:latin typeface="Canva Sans 1"/>
              </a:rPr>
              <a:t>Containers are isolated from one another and bundle their own software, libraries, and configuration files.</a:t>
            </a:r>
          </a:p>
          <a:p>
            <a:pPr>
              <a:lnSpc>
                <a:spcPts val="3520"/>
              </a:lnSpc>
            </a:pPr>
          </a:p>
          <a:p>
            <a:pPr marL="542847" indent="-271423" lvl="1">
              <a:lnSpc>
                <a:spcPts val="3520"/>
              </a:lnSpc>
              <a:buFont typeface="Arial"/>
              <a:buChar char="•"/>
            </a:pPr>
            <a:r>
              <a:rPr lang="en-US" sz="2514" spc="25">
                <a:solidFill>
                  <a:srgbClr val="000000"/>
                </a:solidFill>
                <a:latin typeface="Canva Sans 1"/>
              </a:rPr>
              <a:t>They can communicate with each other through well-defined channels.</a:t>
            </a:r>
          </a:p>
          <a:p>
            <a:pPr>
              <a:lnSpc>
                <a:spcPts val="3520"/>
              </a:lnSpc>
            </a:pPr>
          </a:p>
          <a:p>
            <a:pPr marL="542847" indent="-271423" lvl="1">
              <a:lnSpc>
                <a:spcPts val="3520"/>
              </a:lnSpc>
              <a:spcBef>
                <a:spcPct val="0"/>
              </a:spcBef>
              <a:buFont typeface="Arial"/>
              <a:buChar char="•"/>
            </a:pPr>
            <a:r>
              <a:rPr lang="en-US" sz="2514" spc="25">
                <a:solidFill>
                  <a:srgbClr val="000000"/>
                </a:solidFill>
                <a:latin typeface="Canva Sans 1"/>
              </a:rPr>
              <a:t>All containers are run by a single operating system kernel and therefore use fewer resources than a virtual machine.</a:t>
            </a:r>
          </a:p>
          <a:p>
            <a:pPr>
              <a:lnSpc>
                <a:spcPts val="3520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7682761">
            <a:off x="-1524241" y="-1689037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525" y="289454"/>
            <a:ext cx="2059846" cy="2059846"/>
          </a:xfrm>
          <a:custGeom>
            <a:avLst/>
            <a:gdLst/>
            <a:ahLst/>
            <a:cxnLst/>
            <a:rect r="r" b="b" t="t" l="l"/>
            <a:pathLst>
              <a:path h="2059846" w="2059846">
                <a:moveTo>
                  <a:pt x="0" y="0"/>
                </a:moveTo>
                <a:lnTo>
                  <a:pt x="2059846" y="0"/>
                </a:lnTo>
                <a:lnTo>
                  <a:pt x="2059846" y="2059846"/>
                </a:lnTo>
                <a:lnTo>
                  <a:pt x="0" y="20598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234880"/>
            <a:ext cx="6132760" cy="6132760"/>
          </a:xfrm>
          <a:custGeom>
            <a:avLst/>
            <a:gdLst/>
            <a:ahLst/>
            <a:cxnLst/>
            <a:rect r="r" b="b" t="t" l="l"/>
            <a:pathLst>
              <a:path h="6132760" w="6132760">
                <a:moveTo>
                  <a:pt x="0" y="0"/>
                </a:moveTo>
                <a:lnTo>
                  <a:pt x="6132760" y="0"/>
                </a:lnTo>
                <a:lnTo>
                  <a:pt x="6132760" y="6132760"/>
                </a:lnTo>
                <a:lnTo>
                  <a:pt x="0" y="61327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8631" y="583485"/>
            <a:ext cx="1399734" cy="1364105"/>
          </a:xfrm>
          <a:custGeom>
            <a:avLst/>
            <a:gdLst/>
            <a:ahLst/>
            <a:cxnLst/>
            <a:rect r="r" b="b" t="t" l="l"/>
            <a:pathLst>
              <a:path h="1364105" w="1399734">
                <a:moveTo>
                  <a:pt x="0" y="0"/>
                </a:moveTo>
                <a:lnTo>
                  <a:pt x="1399734" y="0"/>
                </a:lnTo>
                <a:lnTo>
                  <a:pt x="1399734" y="1364105"/>
                </a:lnTo>
                <a:lnTo>
                  <a:pt x="0" y="1364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027072" y="-871408"/>
            <a:ext cx="3471959" cy="1900108"/>
          </a:xfrm>
          <a:custGeom>
            <a:avLst/>
            <a:gdLst/>
            <a:ahLst/>
            <a:cxnLst/>
            <a:rect r="r" b="b" t="t" l="l"/>
            <a:pathLst>
              <a:path h="1900108" w="3471959">
                <a:moveTo>
                  <a:pt x="0" y="0"/>
                </a:moveTo>
                <a:lnTo>
                  <a:pt x="3471959" y="0"/>
                </a:lnTo>
                <a:lnTo>
                  <a:pt x="3471959" y="1900108"/>
                </a:lnTo>
                <a:lnTo>
                  <a:pt x="0" y="19001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728479" y="2504396"/>
            <a:ext cx="11208216" cy="1384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66"/>
              </a:lnSpc>
            </a:pPr>
            <a:r>
              <a:rPr lang="en-US" sz="4471" spc="223">
                <a:solidFill>
                  <a:srgbClr val="000000"/>
                </a:solidFill>
                <a:latin typeface="Canva Sans 2"/>
              </a:rPr>
              <a:t>Creating Docker image and deploying in docker container.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99774" y="440056"/>
            <a:ext cx="7889315" cy="1330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447"/>
              </a:lnSpc>
              <a:spcBef>
                <a:spcPct val="0"/>
              </a:spcBef>
            </a:pPr>
            <a:r>
              <a:rPr lang="en-US" sz="7570" spc="378">
                <a:solidFill>
                  <a:srgbClr val="004AAD"/>
                </a:solidFill>
                <a:latin typeface="Canva Sans 2 Bold"/>
              </a:rPr>
              <a:t>OUR 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99774" y="4644452"/>
            <a:ext cx="6512123" cy="1766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98353" indent="-549177" lvl="1">
              <a:lnSpc>
                <a:spcPts val="7122"/>
              </a:lnSpc>
              <a:buFont typeface="Arial"/>
              <a:buChar char="•"/>
            </a:pPr>
            <a:r>
              <a:rPr lang="en-US" sz="5087" spc="50">
                <a:solidFill>
                  <a:srgbClr val="000000"/>
                </a:solidFill>
                <a:latin typeface="Canva Sans 1"/>
              </a:rPr>
              <a:t>Selenium Testing</a:t>
            </a:r>
          </a:p>
          <a:p>
            <a:pPr marL="1098353" indent="-549177" lvl="1">
              <a:lnSpc>
                <a:spcPts val="7122"/>
              </a:lnSpc>
              <a:buFont typeface="Arial"/>
              <a:buChar char="•"/>
            </a:pPr>
            <a:r>
              <a:rPr lang="en-US" sz="5087" spc="50">
                <a:solidFill>
                  <a:srgbClr val="000000"/>
                </a:solidFill>
                <a:latin typeface="Canva Sans 1"/>
              </a:rPr>
              <a:t>Docker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49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15389" y="1688613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7"/>
                </a:lnTo>
                <a:lnTo>
                  <a:pt x="0" y="7569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2889" y="512972"/>
            <a:ext cx="6810166" cy="926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08"/>
              </a:lnSpc>
              <a:spcBef>
                <a:spcPct val="0"/>
              </a:spcBef>
            </a:pPr>
            <a:r>
              <a:rPr lang="en-US" sz="5434" spc="54">
                <a:solidFill>
                  <a:srgbClr val="FEFFFF"/>
                </a:solidFill>
                <a:latin typeface="Canva Sans 1 Bold"/>
              </a:rPr>
              <a:t>SELENIUM TESTING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876581" y="9392108"/>
            <a:ext cx="5178324" cy="397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spc="22">
                <a:solidFill>
                  <a:srgbClr val="FEFFFF"/>
                </a:solidFill>
                <a:latin typeface="Canva Sans 1"/>
              </a:rPr>
              <a:t>Selenium Testing on GitHub site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49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15389" y="1358656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965946" y="9210675"/>
            <a:ext cx="5864698" cy="410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4"/>
              </a:lnSpc>
              <a:spcBef>
                <a:spcPct val="0"/>
              </a:spcBef>
            </a:pPr>
            <a:r>
              <a:rPr lang="en-US" sz="2388" spc="23">
                <a:solidFill>
                  <a:srgbClr val="FDFBFB"/>
                </a:solidFill>
                <a:latin typeface="Canva Sans 1"/>
              </a:rPr>
              <a:t>Selenium Testing on Github site Output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49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83599" y="1644763"/>
            <a:ext cx="4330454" cy="7251851"/>
          </a:xfrm>
          <a:custGeom>
            <a:avLst/>
            <a:gdLst/>
            <a:ahLst/>
            <a:cxnLst/>
            <a:rect r="r" b="b" t="t" l="l"/>
            <a:pathLst>
              <a:path h="7251851" w="4330454">
                <a:moveTo>
                  <a:pt x="0" y="0"/>
                </a:moveTo>
                <a:lnTo>
                  <a:pt x="4330454" y="0"/>
                </a:lnTo>
                <a:lnTo>
                  <a:pt x="4330454" y="7251851"/>
                </a:lnTo>
                <a:lnTo>
                  <a:pt x="0" y="72518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0072" t="0" r="-137009" b="-2330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52289" y="1644763"/>
            <a:ext cx="4508067" cy="7251851"/>
          </a:xfrm>
          <a:custGeom>
            <a:avLst/>
            <a:gdLst/>
            <a:ahLst/>
            <a:cxnLst/>
            <a:rect r="r" b="b" t="t" l="l"/>
            <a:pathLst>
              <a:path h="7251851" w="4508067">
                <a:moveTo>
                  <a:pt x="0" y="0"/>
                </a:moveTo>
                <a:lnTo>
                  <a:pt x="4508067" y="0"/>
                </a:lnTo>
                <a:lnTo>
                  <a:pt x="4508067" y="7251851"/>
                </a:lnTo>
                <a:lnTo>
                  <a:pt x="0" y="72518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8953" t="0" r="-134971" b="-2725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83599" y="9029182"/>
            <a:ext cx="4503986" cy="410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4"/>
              </a:lnSpc>
              <a:spcBef>
                <a:spcPct val="0"/>
              </a:spcBef>
            </a:pPr>
            <a:r>
              <a:rPr lang="en-US" sz="2388" spc="23">
                <a:solidFill>
                  <a:srgbClr val="FDFBFB"/>
                </a:solidFill>
                <a:latin typeface="Canva Sans 1"/>
              </a:rPr>
              <a:t>Obtaining email id as a Output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768905" y="9216410"/>
            <a:ext cx="4874836" cy="408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4"/>
              </a:lnSpc>
              <a:spcBef>
                <a:spcPct val="0"/>
              </a:spcBef>
            </a:pPr>
            <a:r>
              <a:rPr lang="en-US" sz="2438" spc="24">
                <a:solidFill>
                  <a:srgbClr val="FDFBFB"/>
                </a:solidFill>
                <a:latin typeface="Canva Sans 1"/>
              </a:rPr>
              <a:t>Obtaining password as a Output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DAFwV4XHMtQ</dc:identifier>
  <dcterms:modified xsi:type="dcterms:W3CDTF">2011-08-01T06:04:30Z</dcterms:modified>
  <cp:revision>1</cp:revision>
  <dc:title>Tannu_Khandelwal_Presentation</dc:title>
</cp:coreProperties>
</file>